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6" r:id="rId2"/>
  </p:sldIdLst>
  <p:sldSz cx="6858000" cy="9906000" type="A4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73" userDrawn="1">
          <p15:clr>
            <a:srgbClr val="A4A3A4"/>
          </p15:clr>
        </p15:guide>
        <p15:guide id="2" pos="4269" userDrawn="1">
          <p15:clr>
            <a:srgbClr val="A4A3A4"/>
          </p15:clr>
        </p15:guide>
        <p15:guide id="3" orient="horz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äckle Anika" initials="JA" lastIdx="1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E40"/>
    <a:srgbClr val="48C09D"/>
    <a:srgbClr val="E2001A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-1956" y="-96"/>
      </p:cViewPr>
      <p:guideLst>
        <p:guide orient="horz" pos="3120"/>
        <p:guide pos="73"/>
        <p:guide pos="42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FC8D5861-293B-4BDC-B040-DB301773DF44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599" y="4924989"/>
            <a:ext cx="5680103" cy="4029684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0506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C837C8BF-13C9-423D-9139-989194823E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244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7684">
              <a:defRPr/>
            </a:pPr>
            <a:fld id="{C837C8BF-13C9-423D-9139-989194823ED6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947684">
                <a:defRPr/>
              </a:pPr>
              <a:t>1</a:t>
            </a:fld>
            <a:endParaRPr lang="de-D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96439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A250-957C-45F4-8C8E-EF028DF32075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CC05-6792-412F-BE8B-A61511F04C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41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A250-957C-45F4-8C8E-EF028DF32075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CC05-6792-412F-BE8B-A61511F04C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02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A250-957C-45F4-8C8E-EF028DF32075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CC05-6792-412F-BE8B-A61511F04C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6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A250-957C-45F4-8C8E-EF028DF32075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CC05-6792-412F-BE8B-A61511F04C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564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A250-957C-45F4-8C8E-EF028DF32075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CC05-6792-412F-BE8B-A61511F04C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38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A250-957C-45F4-8C8E-EF028DF32075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CC05-6792-412F-BE8B-A61511F04C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445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A250-957C-45F4-8C8E-EF028DF32075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CC05-6792-412F-BE8B-A61511F04C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68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A250-957C-45F4-8C8E-EF028DF32075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CC05-6792-412F-BE8B-A61511F04C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007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A250-957C-45F4-8C8E-EF028DF32075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CC05-6792-412F-BE8B-A61511F04C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97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A250-957C-45F4-8C8E-EF028DF32075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CC05-6792-412F-BE8B-A61511F04C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59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A250-957C-45F4-8C8E-EF028DF32075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CC05-6792-412F-BE8B-A61511F04C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21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5A250-957C-45F4-8C8E-EF028DF32075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BCC05-6792-412F-BE8B-A61511F04C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tiff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hyperlink" Target="http://www.berufsorientierung-nrw.de/standardelemente/erklaerfilme/index.html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54733" y="127607"/>
            <a:ext cx="4038579" cy="1286934"/>
          </a:xfrm>
          <a:prstGeom prst="rect">
            <a:avLst/>
          </a:prstGeom>
          <a:solidFill>
            <a:srgbClr val="669E4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166645" y="1542451"/>
            <a:ext cx="6577924" cy="23146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>
              <a:spcAft>
                <a:spcPts val="600"/>
              </a:spcAft>
              <a:buClr>
                <a:srgbClr val="00CC99"/>
              </a:buClr>
              <a:defRPr/>
            </a:pPr>
            <a: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Die Landesinitiative  „</a:t>
            </a:r>
            <a:r>
              <a:rPr lang="de-DE" sz="1200" dirty="0" err="1" smtClean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KAoA</a:t>
            </a:r>
            <a: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“  ist eine Gemeinschaftsinitiative des Landes NRW – Ministerium für Arbeit, Gesundheit und Soziales und Ministerium für Schule und Bildung sowie der Agentur für Arbeit, den Kammern und Verbänden.</a:t>
            </a:r>
            <a:b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1200" b="1" dirty="0" smtClean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Alle</a:t>
            </a:r>
            <a: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 Schüler*innen erhalten ab der 8. Klasse einen umfassenden Einblick über ihre Wahlmöglichkeiten nach der Schule:</a:t>
            </a:r>
          </a:p>
          <a:p>
            <a:pPr marL="171450" lvl="0" indent="-171450"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•"/>
              <a:defRPr/>
            </a:pPr>
            <a: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Duale Ausbildung,</a:t>
            </a:r>
          </a:p>
          <a:p>
            <a:pPr marL="171450" lvl="0" indent="-171450"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•"/>
              <a:defRPr/>
            </a:pPr>
            <a: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Studium / duales Studium     </a:t>
            </a:r>
          </a:p>
          <a:p>
            <a:pPr marL="171450" lvl="0" indent="-171450"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•"/>
              <a:defRPr/>
            </a:pPr>
            <a: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Weiterführende Schulen (Berufskollegs) und</a:t>
            </a:r>
          </a:p>
          <a:p>
            <a:pPr marL="171450" lvl="0" indent="-171450">
              <a:spcAft>
                <a:spcPts val="600"/>
              </a:spcAft>
              <a:buClr>
                <a:srgbClr val="00CC99"/>
              </a:buClr>
              <a:buFont typeface="Arial" panose="020B0604020202020204" pitchFamily="34" charset="0"/>
              <a:buChar char="•"/>
              <a:defRPr/>
            </a:pPr>
            <a: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Übergangsangebote, die zur Ausbildungsreife führen                            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F0000"/>
              </a:buClr>
              <a:buSzPct val="125000"/>
              <a:tabLst/>
              <a:defRPr/>
            </a:pPr>
            <a:r>
              <a:rPr lang="de-DE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    </a:t>
            </a:r>
            <a:endParaRPr kumimoji="0" lang="de-DE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prstClr val="black"/>
              </a:buClr>
              <a:buSzTx/>
              <a:buFont typeface="SAPGUI-Belize-Icons" panose="02000503000000000000" pitchFamily="2" charset="0"/>
              <a:buChar char=""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342262" y="8585742"/>
            <a:ext cx="5949606" cy="140056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numCol="3">
            <a:no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SzTx/>
              <a:buFontTx/>
              <a:buNone/>
              <a:tabLst/>
              <a:defRPr/>
            </a:pPr>
            <a:endParaRPr kumimoji="0" lang="de-D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232517"/>
              </p:ext>
            </p:extLst>
          </p:nvPr>
        </p:nvGraphicFramePr>
        <p:xfrm>
          <a:off x="123415" y="265224"/>
          <a:ext cx="3966684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6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5483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4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„Kein Abschluss ohne Anschluss“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47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42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20000"/>
                        <a:buFont typeface="SAPGUI-Belize-Icons" panose="02000503000000000000" pitchFamily="2" charset="0"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Berufliche Orientierung in der Schule </a:t>
                      </a:r>
                      <a:b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kumimoji="0" lang="de-DE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KAoA</a:t>
                      </a:r>
                      <a:r>
                        <a:rPr kumimoji="0" lang="de-D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 im Kreis Düren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339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000" b="0" i="0" u="none" strike="noStrike" kern="1200" cap="all" spc="15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9" name="Rechteck 48"/>
          <p:cNvSpPr/>
          <p:nvPr/>
        </p:nvSpPr>
        <p:spPr>
          <a:xfrm>
            <a:off x="160586" y="8306730"/>
            <a:ext cx="6540831" cy="1492638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numCol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CC99"/>
              </a:buClr>
              <a:buSzTx/>
              <a:buFontTx/>
              <a:buNone/>
              <a:tabLst/>
              <a:defRPr/>
            </a:pPr>
            <a:r>
              <a:rPr lang="de-DE" sz="1200" dirty="0" smtClean="0">
                <a:cs typeface="Arial" panose="020B0604020202020204" pitchFamily="34" charset="0"/>
                <a:sym typeface="Wingdings" panose="05000000000000000000" pitchFamily="2" charset="2"/>
              </a:rPr>
              <a:t>Zur Suche von </a:t>
            </a:r>
            <a:r>
              <a:rPr lang="de-DE" sz="1200" b="1" dirty="0" smtClean="0">
                <a:cs typeface="Arial" panose="020B0604020202020204" pitchFamily="34" charset="0"/>
                <a:sym typeface="Wingdings" panose="05000000000000000000" pitchFamily="2" charset="2"/>
              </a:rPr>
              <a:t>BFE-Plätzen </a:t>
            </a:r>
            <a:r>
              <a:rPr lang="de-DE" sz="1200" dirty="0" smtClean="0">
                <a:cs typeface="Arial" panose="020B0604020202020204" pitchFamily="34" charset="0"/>
                <a:sym typeface="Wingdings" panose="05000000000000000000" pitchFamily="2" charset="2"/>
              </a:rPr>
              <a:t>(8. Klasse, 2. Halbjahr) stellt der Kreis Düren ein kostenfreies </a:t>
            </a:r>
            <a:r>
              <a:rPr lang="de-DE" sz="1200" b="1" dirty="0" smtClean="0">
                <a:cs typeface="Arial" panose="020B0604020202020204" pitchFamily="34" charset="0"/>
                <a:sym typeface="Wingdings" panose="05000000000000000000" pitchFamily="2" charset="2"/>
              </a:rPr>
              <a:t>Internet Portal </a:t>
            </a:r>
            <a:r>
              <a:rPr lang="de-DE" sz="1200" dirty="0" smtClean="0">
                <a:cs typeface="Arial" panose="020B0604020202020204" pitchFamily="34" charset="0"/>
                <a:sym typeface="Wingdings" panose="05000000000000000000" pitchFamily="2" charset="2"/>
              </a:rPr>
              <a:t>zur Verfügung.</a:t>
            </a:r>
            <a:br>
              <a:rPr lang="de-DE" sz="1200" dirty="0" smtClean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1200" dirty="0" smtClean="0">
                <a:cs typeface="Arial" panose="020B0604020202020204" pitchFamily="34" charset="0"/>
                <a:sym typeface="Wingdings" panose="05000000000000000000" pitchFamily="2" charset="2"/>
              </a:rPr>
              <a:t>Die Nutzung ist freiwillig! Plätze können auch selbstständig gesucht werden.</a:t>
            </a:r>
          </a:p>
          <a:p>
            <a:pPr lvl="0">
              <a:spcAft>
                <a:spcPts val="600"/>
              </a:spcAft>
              <a:buClr>
                <a:srgbClr val="00CC99"/>
              </a:buClr>
              <a:defRPr/>
            </a:pPr>
            <a:r>
              <a:rPr lang="de-DE" sz="1200" dirty="0" smtClean="0">
                <a:cs typeface="Arial" panose="020B0604020202020204" pitchFamily="34" charset="0"/>
                <a:sym typeface="Wingdings" panose="05000000000000000000" pitchFamily="2" charset="2"/>
              </a:rPr>
              <a:t>    	    	    </a:t>
            </a:r>
            <a:r>
              <a:rPr lang="de-DE" sz="1200" u="sng" dirty="0" smtClean="0">
                <a:cs typeface="Arial" panose="020B0604020202020204" pitchFamily="34" charset="0"/>
                <a:sym typeface="Wingdings" panose="05000000000000000000" pitchFamily="2" charset="2"/>
              </a:rPr>
              <a:t>BFE-Tage im Portal</a:t>
            </a:r>
            <a:r>
              <a:rPr lang="de-DE" sz="1200" dirty="0" smtClean="0"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de-DE" sz="1200" u="sng" dirty="0" smtClean="0">
                <a:cs typeface="Arial" panose="020B0604020202020204" pitchFamily="34" charset="0"/>
                <a:sym typeface="Wingdings" panose="05000000000000000000" pitchFamily="2" charset="2"/>
              </a:rPr>
              <a:t>BFE-Tage Schule</a:t>
            </a:r>
            <a:r>
              <a:rPr lang="de-DE" sz="1200" dirty="0" smtClean="0"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de-DE" sz="1200" dirty="0" smtClean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1200" dirty="0" smtClean="0">
                <a:cs typeface="Arial" panose="020B0604020202020204" pitchFamily="34" charset="0"/>
                <a:sym typeface="Wingdings" panose="05000000000000000000" pitchFamily="2" charset="2"/>
              </a:rPr>
              <a:t>			</a:t>
            </a:r>
            <a:r>
              <a:rPr lang="de-DE" sz="1000" dirty="0" smtClean="0">
                <a:cs typeface="Arial" panose="020B0604020202020204" pitchFamily="34" charset="0"/>
                <a:sym typeface="Wingdings" panose="05000000000000000000" pitchFamily="2" charset="2"/>
              </a:rPr>
              <a:t>09.02.2021</a:t>
            </a:r>
            <a:r>
              <a:rPr lang="de-DE" sz="1000" dirty="0" smtClean="0"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de-DE" sz="1000" dirty="0" smtClean="0">
                <a:cs typeface="Arial" panose="020B0604020202020204" pitchFamily="34" charset="0"/>
                <a:sym typeface="Symbol"/>
              </a:rPr>
              <a:t></a:t>
            </a:r>
            <a:r>
              <a:rPr lang="de-DE" sz="1000" dirty="0" smtClean="0"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br>
              <a:rPr lang="de-DE" sz="1000" dirty="0" smtClean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1000" dirty="0" smtClean="0">
                <a:cs typeface="Arial" panose="020B0604020202020204" pitchFamily="34" charset="0"/>
                <a:sym typeface="Wingdings" panose="05000000000000000000" pitchFamily="2" charset="2"/>
              </a:rPr>
              <a:t>			</a:t>
            </a:r>
            <a:r>
              <a:rPr lang="de-DE" sz="1000" dirty="0" smtClean="0">
                <a:cs typeface="Arial" panose="020B0604020202020204" pitchFamily="34" charset="0"/>
                <a:sym typeface="Wingdings" panose="05000000000000000000" pitchFamily="2" charset="2"/>
              </a:rPr>
              <a:t>23.03.2021</a:t>
            </a:r>
            <a:r>
              <a:rPr lang="de-DE" sz="1000" dirty="0" smtClean="0"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de-DE" sz="1000" dirty="0" smtClean="0">
                <a:cs typeface="Arial" panose="020B0604020202020204" pitchFamily="34" charset="0"/>
                <a:sym typeface="Symbol"/>
              </a:rPr>
              <a:t></a:t>
            </a:r>
            <a:r>
              <a:rPr lang="de-DE" sz="1000" dirty="0" smtClean="0"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de-DE" sz="1000" dirty="0" smtClean="0"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1000" dirty="0" smtClean="0">
                <a:cs typeface="Arial" panose="020B0604020202020204" pitchFamily="34" charset="0"/>
                <a:sym typeface="Wingdings" panose="05000000000000000000" pitchFamily="2" charset="2"/>
              </a:rPr>
              <a:t>			</a:t>
            </a:r>
            <a:r>
              <a:rPr kumimoji="0" lang="de-DE" sz="1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Wingdings" panose="05000000000000000000" pitchFamily="2" charset="2"/>
              </a:rPr>
              <a:t>23.06.2021</a:t>
            </a:r>
            <a:r>
              <a:rPr kumimoji="0" lang="de-DE" sz="1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de-DE" sz="1000" dirty="0" smtClean="0">
                <a:cs typeface="Arial" panose="020B0604020202020204" pitchFamily="34" charset="0"/>
                <a:sym typeface="Symbol"/>
              </a:rPr>
              <a:t></a:t>
            </a:r>
            <a:r>
              <a:rPr kumimoji="0" lang="de-DE" sz="1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kumimoji="0" lang="de-DE" sz="1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kumimoji="0" lang="de-DE" sz="1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Wingdings" panose="05000000000000000000" pitchFamily="2" charset="2"/>
              </a:rPr>
              <a:t>		</a:t>
            </a:r>
            <a:r>
              <a:rPr kumimoji="0" lang="de-DE" sz="100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kumimoji="0" lang="de-DE" sz="100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Wingdings" panose="05000000000000000000" pitchFamily="2" charset="2"/>
              </a:rPr>
              <a:t>24.06.2021</a:t>
            </a:r>
            <a:r>
              <a:rPr kumimoji="0" lang="de-DE" sz="1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de-DE" sz="1000" dirty="0" smtClean="0">
                <a:latin typeface="Century Gothic" panose="020B0502020202020204" pitchFamily="34" charset="0"/>
                <a:cs typeface="Arial" panose="020B0604020202020204" pitchFamily="34" charset="0"/>
                <a:sym typeface="Symbol"/>
              </a:rPr>
              <a:t></a:t>
            </a:r>
            <a:endParaRPr kumimoji="0" lang="de-DE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4369727" y="9440192"/>
            <a:ext cx="2331690" cy="362302"/>
          </a:xfrm>
          <a:prstGeom prst="roundRect">
            <a:avLst/>
          </a:prstGeom>
          <a:solidFill>
            <a:srgbClr val="669E40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200" dirty="0" smtClean="0">
                <a:solidFill>
                  <a:schemeClr val="bg1"/>
                </a:solidFill>
                <a:cs typeface="Arial" panose="020B0604020202020204" pitchFamily="34" charset="0"/>
              </a:rPr>
              <a:t>http://www.bfe-dueren.de</a:t>
            </a:r>
            <a:endParaRPr lang="de-DE" sz="1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826" y="215043"/>
            <a:ext cx="2441650" cy="361772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300" y="628203"/>
            <a:ext cx="2076702" cy="798599"/>
          </a:xfrm>
          <a:prstGeom prst="rect">
            <a:avLst/>
          </a:prstGeom>
        </p:spPr>
      </p:pic>
      <p:sp>
        <p:nvSpPr>
          <p:cNvPr id="32" name="Textfeld 31"/>
          <p:cNvSpPr txBox="1"/>
          <p:nvPr/>
        </p:nvSpPr>
        <p:spPr>
          <a:xfrm>
            <a:off x="154734" y="3987734"/>
            <a:ext cx="67032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Um einen guten Ein- und Überblick zu  gewährleisten, gibt es </a:t>
            </a:r>
            <a:r>
              <a:rPr lang="de-DE" sz="1200" dirty="0" err="1" smtClean="0"/>
              <a:t>KAoA</a:t>
            </a:r>
            <a:r>
              <a:rPr lang="de-DE" sz="1200" dirty="0" smtClean="0"/>
              <a:t>-Standardelemente. Das  sind „Bausteine“, die aufeinander aufbauen.</a:t>
            </a:r>
            <a:endParaRPr lang="de-DE" sz="1200" dirty="0"/>
          </a:p>
        </p:txBody>
      </p:sp>
      <p:grpSp>
        <p:nvGrpSpPr>
          <p:cNvPr id="42" name="Gruppieren 41"/>
          <p:cNvGrpSpPr/>
          <p:nvPr/>
        </p:nvGrpSpPr>
        <p:grpSpPr>
          <a:xfrm>
            <a:off x="341433" y="7359408"/>
            <a:ext cx="6145213" cy="601354"/>
            <a:chOff x="379788" y="7207792"/>
            <a:chExt cx="6145213" cy="601354"/>
          </a:xfrm>
        </p:grpSpPr>
        <p:cxnSp>
          <p:nvCxnSpPr>
            <p:cNvPr id="41" name="Gerade Verbindung 40"/>
            <p:cNvCxnSpPr/>
            <p:nvPr/>
          </p:nvCxnSpPr>
          <p:spPr>
            <a:xfrm>
              <a:off x="379788" y="7281023"/>
              <a:ext cx="608561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uppieren 38"/>
            <p:cNvGrpSpPr/>
            <p:nvPr/>
          </p:nvGrpSpPr>
          <p:grpSpPr>
            <a:xfrm>
              <a:off x="394251" y="7207792"/>
              <a:ext cx="6085615" cy="500543"/>
              <a:chOff x="427847" y="7237118"/>
              <a:chExt cx="6085615" cy="500543"/>
            </a:xfrm>
          </p:grpSpPr>
          <p:sp>
            <p:nvSpPr>
              <p:cNvPr id="34" name="Rechteck 33"/>
              <p:cNvSpPr/>
              <p:nvPr/>
            </p:nvSpPr>
            <p:spPr>
              <a:xfrm>
                <a:off x="427847" y="7237118"/>
                <a:ext cx="6085615" cy="486888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7" name="Gerade Verbindung 36"/>
              <p:cNvCxnSpPr/>
              <p:nvPr/>
            </p:nvCxnSpPr>
            <p:spPr>
              <a:xfrm>
                <a:off x="795647" y="7243948"/>
                <a:ext cx="0" cy="4868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 Verbindung 46"/>
              <p:cNvCxnSpPr/>
              <p:nvPr/>
            </p:nvCxnSpPr>
            <p:spPr>
              <a:xfrm>
                <a:off x="1219199" y="7243948"/>
                <a:ext cx="0" cy="4868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 Verbindung 47"/>
              <p:cNvCxnSpPr/>
              <p:nvPr/>
            </p:nvCxnSpPr>
            <p:spPr>
              <a:xfrm>
                <a:off x="1654923" y="7243948"/>
                <a:ext cx="0" cy="4868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49442" y="7237123"/>
                <a:ext cx="55563" cy="4937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5449" y="7237122"/>
                <a:ext cx="55563" cy="4937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1604" y="7237121"/>
                <a:ext cx="55563" cy="4937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17065" y="7243948"/>
                <a:ext cx="55563" cy="4937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2359" y="7243948"/>
                <a:ext cx="55563" cy="4937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6487" y="7237120"/>
                <a:ext cx="55563" cy="4937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1555" y="7243948"/>
                <a:ext cx="55563" cy="4937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23642" y="7237119"/>
                <a:ext cx="55563" cy="4937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4" name="Picture 1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21996" y="7243948"/>
                <a:ext cx="55563" cy="4937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5" name="Picture 1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2731" y="7237118"/>
                <a:ext cx="55563" cy="4937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1174" y="7243948"/>
                <a:ext cx="55563" cy="4937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788" y="7655355"/>
              <a:ext cx="6145213" cy="153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9" name="Abgerundetes Rechteck 18"/>
          <p:cNvSpPr/>
          <p:nvPr/>
        </p:nvSpPr>
        <p:spPr>
          <a:xfrm>
            <a:off x="223739" y="4642042"/>
            <a:ext cx="2861725" cy="2472488"/>
          </a:xfrm>
          <a:prstGeom prst="roundRect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endParaRPr lang="de-DE" sz="1200" dirty="0" smtClean="0">
              <a:solidFill>
                <a:prstClr val="black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Standardelemente, die jeder/jede in seiner Schulzeit durchläuft:</a:t>
            </a:r>
          </a:p>
          <a:p>
            <a:pPr>
              <a:defRPr/>
            </a:pPr>
            <a:endParaRPr lang="de-DE" sz="12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DE" sz="1200" dirty="0" smtClean="0">
                <a:solidFill>
                  <a:srgbClr val="00B0F0"/>
                </a:solidFill>
                <a:cs typeface="Arial" panose="020B0604020202020204" pitchFamily="34" charset="0"/>
              </a:rPr>
              <a:t>Portfolioinstrument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DE" sz="1200" dirty="0" smtClean="0">
                <a:solidFill>
                  <a:srgbClr val="00B0F0"/>
                </a:solidFill>
                <a:cs typeface="Arial" panose="020B0604020202020204" pitchFamily="34" charset="0"/>
              </a:rPr>
              <a:t>Potenzialanalyse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DE" sz="1200" dirty="0" smtClean="0">
                <a:solidFill>
                  <a:srgbClr val="00B0F0"/>
                </a:solidFill>
                <a:cs typeface="Arial" panose="020B0604020202020204" pitchFamily="34" charset="0"/>
              </a:rPr>
              <a:t>Beratung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DE" sz="1200" dirty="0" smtClean="0">
                <a:solidFill>
                  <a:srgbClr val="00B0F0"/>
                </a:solidFill>
                <a:cs typeface="Arial" panose="020B0604020202020204" pitchFamily="34" charset="0"/>
              </a:rPr>
              <a:t>Berufsfelderkundung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Betriebspraktikum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Anschlussvereinbarung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DE" sz="1200" dirty="0">
                <a:solidFill>
                  <a:prstClr val="black"/>
                </a:solidFill>
                <a:cs typeface="Arial" panose="020B0604020202020204" pitchFamily="34" charset="0"/>
              </a:rPr>
              <a:t>g</a:t>
            </a:r>
            <a:r>
              <a:rPr lang="de-DE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gf. Berufs- &amp; Studienorientierung in der SEKII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uppieren 45"/>
          <p:cNvGrpSpPr/>
          <p:nvPr/>
        </p:nvGrpSpPr>
        <p:grpSpPr>
          <a:xfrm>
            <a:off x="3310245" y="4449399"/>
            <a:ext cx="1874851" cy="2306348"/>
            <a:chOff x="3894945" y="4435214"/>
            <a:chExt cx="1874851" cy="2306348"/>
          </a:xfrm>
        </p:grpSpPr>
        <p:pic>
          <p:nvPicPr>
            <p:cNvPr id="45" name="Grafik 4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09881">
              <a:off x="4711523" y="4547648"/>
              <a:ext cx="1058273" cy="2193914"/>
            </a:xfrm>
            <a:prstGeom prst="rect">
              <a:avLst/>
            </a:prstGeom>
          </p:spPr>
        </p:pic>
        <p:pic>
          <p:nvPicPr>
            <p:cNvPr id="44" name="Grafik 4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6012">
              <a:off x="4350007" y="4464535"/>
              <a:ext cx="960362" cy="1993441"/>
            </a:xfrm>
            <a:prstGeom prst="rect">
              <a:avLst/>
            </a:prstGeom>
            <a:ln w="3175">
              <a:noFill/>
            </a:ln>
          </p:spPr>
        </p:pic>
        <p:pic>
          <p:nvPicPr>
            <p:cNvPr id="43" name="Grafik 4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90179">
              <a:off x="3894945" y="4435214"/>
              <a:ext cx="939423" cy="1876486"/>
            </a:xfrm>
            <a:prstGeom prst="rect">
              <a:avLst/>
            </a:prstGeom>
            <a:ln w="3175">
              <a:noFill/>
            </a:ln>
          </p:spPr>
        </p:pic>
      </p:grpSp>
      <p:sp>
        <p:nvSpPr>
          <p:cNvPr id="25" name="Abgerundetes Rechteck 24"/>
          <p:cNvSpPr/>
          <p:nvPr/>
        </p:nvSpPr>
        <p:spPr>
          <a:xfrm>
            <a:off x="2883019" y="5985340"/>
            <a:ext cx="2173135" cy="1111398"/>
          </a:xfrm>
          <a:prstGeom prst="roundRect">
            <a:avLst/>
          </a:prstGeom>
          <a:ln w="31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noProof="0" dirty="0" smtClean="0">
                <a:solidFill>
                  <a:prstClr val="black"/>
                </a:solidFill>
                <a:cs typeface="Arial" panose="020B0604020202020204" pitchFamily="34" charset="0"/>
              </a:rPr>
              <a:t>Ergänzende/freiwillige Standardelemente: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noProof="0" dirty="0" smtClean="0">
                <a:solidFill>
                  <a:prstClr val="black"/>
                </a:solidFill>
                <a:cs typeface="Arial" panose="020B0604020202020204" pitchFamily="34" charset="0"/>
              </a:rPr>
              <a:t>Praxiskurse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Langzeitpraktikum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60" name="Pfeil nach rechts 59"/>
          <p:cNvSpPr/>
          <p:nvPr/>
        </p:nvSpPr>
        <p:spPr>
          <a:xfrm rot="20725891">
            <a:off x="2151951" y="5486079"/>
            <a:ext cx="1105117" cy="142503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B0F0"/>
              </a:solidFill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5305608" y="4536153"/>
            <a:ext cx="1438961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Ausführlichere Informationen  </a:t>
            </a:r>
            <a:endParaRPr lang="de-D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finden Sie im </a:t>
            </a:r>
          </a:p>
          <a:p>
            <a:r>
              <a:rPr lang="de-D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„Eltern-Fahr-Plan“!</a:t>
            </a:r>
          </a:p>
        </p:txBody>
      </p:sp>
      <p:sp>
        <p:nvSpPr>
          <p:cNvPr id="1024" name="Textfeld 1023"/>
          <p:cNvSpPr txBox="1"/>
          <p:nvPr/>
        </p:nvSpPr>
        <p:spPr>
          <a:xfrm rot="20769248">
            <a:off x="2094440" y="5249143"/>
            <a:ext cx="108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Klasse 8</a:t>
            </a:r>
            <a:endParaRPr lang="de-DE" sz="1200" dirty="0"/>
          </a:p>
        </p:txBody>
      </p:sp>
      <p:sp>
        <p:nvSpPr>
          <p:cNvPr id="1025" name="Textfeld 1024"/>
          <p:cNvSpPr txBox="1"/>
          <p:nvPr/>
        </p:nvSpPr>
        <p:spPr>
          <a:xfrm rot="20331202">
            <a:off x="166379" y="7509596"/>
            <a:ext cx="19865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  </a:t>
            </a:r>
            <a:r>
              <a:rPr lang="de-DE" dirty="0" err="1" smtClean="0"/>
              <a:t>KAoA-Erklärfilme</a:t>
            </a:r>
            <a:endParaRPr lang="de-DE" dirty="0"/>
          </a:p>
        </p:txBody>
      </p:sp>
      <p:sp>
        <p:nvSpPr>
          <p:cNvPr id="1038" name="Textfeld 1037"/>
          <p:cNvSpPr txBox="1"/>
          <p:nvPr/>
        </p:nvSpPr>
        <p:spPr>
          <a:xfrm>
            <a:off x="2309961" y="7445530"/>
            <a:ext cx="2291292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hlinkClick r:id="rId10"/>
              </a:rPr>
              <a:t>http://www.berufsorientierung-nrw.de/standardelemente/erklaerfilme/index.html</a:t>
            </a:r>
            <a:endParaRPr lang="de-DE" sz="1000" dirty="0"/>
          </a:p>
        </p:txBody>
      </p:sp>
      <p:pic>
        <p:nvPicPr>
          <p:cNvPr id="1039" name="Grafik 10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7976">
            <a:off x="5017418" y="6864783"/>
            <a:ext cx="1605657" cy="1135709"/>
          </a:xfrm>
          <a:prstGeom prst="rect">
            <a:avLst/>
          </a:prstGeom>
        </p:spPr>
      </p:pic>
      <p:sp>
        <p:nvSpPr>
          <p:cNvPr id="1040" name="Textfeld 1039"/>
          <p:cNvSpPr txBox="1"/>
          <p:nvPr/>
        </p:nvSpPr>
        <p:spPr>
          <a:xfrm>
            <a:off x="4672372" y="3056886"/>
            <a:ext cx="2077282" cy="8002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Kontakt Kreis Düren</a:t>
            </a:r>
          </a:p>
          <a:p>
            <a:endParaRPr lang="de-DE" sz="600" dirty="0" smtClean="0"/>
          </a:p>
          <a:p>
            <a:r>
              <a:rPr lang="de-DE" sz="1000" dirty="0" smtClean="0"/>
              <a:t>Ellen Stollenwerk (Leitung)</a:t>
            </a:r>
          </a:p>
          <a:p>
            <a:r>
              <a:rPr lang="de-DE" sz="1000" dirty="0" smtClean="0"/>
              <a:t>02421 22 10 40 010</a:t>
            </a:r>
            <a:br>
              <a:rPr lang="de-DE" sz="1000" dirty="0" smtClean="0"/>
            </a:br>
            <a:r>
              <a:rPr lang="de-DE" sz="1000" dirty="0" smtClean="0"/>
              <a:t>e.stollenwerk@kreis-dueren.de</a:t>
            </a:r>
          </a:p>
        </p:txBody>
      </p:sp>
      <p:pic>
        <p:nvPicPr>
          <p:cNvPr id="1042" name="Grafik 104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0533">
            <a:off x="6001563" y="8580756"/>
            <a:ext cx="454307" cy="944586"/>
          </a:xfrm>
          <a:prstGeom prst="rect">
            <a:avLst/>
          </a:prstGeom>
        </p:spPr>
      </p:pic>
      <p:sp>
        <p:nvSpPr>
          <p:cNvPr id="84" name="Textfeld 83"/>
          <p:cNvSpPr txBox="1"/>
          <p:nvPr/>
        </p:nvSpPr>
        <p:spPr>
          <a:xfrm>
            <a:off x="166645" y="8999149"/>
            <a:ext cx="1866409" cy="8002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Kontakt Kreis Düren</a:t>
            </a:r>
          </a:p>
          <a:p>
            <a:endParaRPr lang="de-DE" sz="600" dirty="0" smtClean="0"/>
          </a:p>
          <a:p>
            <a:r>
              <a:rPr lang="de-DE" sz="1000" dirty="0" smtClean="0"/>
              <a:t>Sabrina König</a:t>
            </a:r>
          </a:p>
          <a:p>
            <a:r>
              <a:rPr lang="de-DE" sz="1000" dirty="0" smtClean="0"/>
              <a:t>02421 22 10 40 011</a:t>
            </a:r>
            <a:br>
              <a:rPr lang="de-DE" sz="1000" dirty="0" smtClean="0"/>
            </a:br>
            <a:r>
              <a:rPr lang="de-DE" sz="1000" dirty="0" smtClean="0"/>
              <a:t>sa.koenig@kreis-dueren.de</a:t>
            </a:r>
          </a:p>
        </p:txBody>
      </p:sp>
    </p:spTree>
    <p:extLst>
      <p:ext uri="{BB962C8B-B14F-4D97-AF65-F5344CB8AC3E}">
        <p14:creationId xmlns:p14="http://schemas.microsoft.com/office/powerpoint/2010/main" val="339483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enutzerdefinier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164</Words>
  <Application>Microsoft Office PowerPoint</Application>
  <PresentationFormat>A4-Papier (210x297 mm)</PresentationFormat>
  <Paragraphs>42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>Bundesagentur für Arbeit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Merz Anneka</dc:creator>
  <cp:lastModifiedBy>Windows-Benutzer</cp:lastModifiedBy>
  <cp:revision>170</cp:revision>
  <cp:lastPrinted>2020-06-10T09:13:03Z</cp:lastPrinted>
  <dcterms:created xsi:type="dcterms:W3CDTF">2018-08-06T11:34:00Z</dcterms:created>
  <dcterms:modified xsi:type="dcterms:W3CDTF">2020-06-10T11:28:33Z</dcterms:modified>
</cp:coreProperties>
</file>